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jpeg"/><Relationship Id="rId7" Type="http://schemas.openxmlformats.org/officeDocument/2006/relationships/image" Target="../media/image3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9.pn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3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mailto:abhijit@zansors.com" TargetMode="External"/><Relationship Id="rId4" Type="http://schemas.openxmlformats.org/officeDocument/2006/relationships/hyperlink" Target="https://webbedfeet.netlify.com" TargetMode="External"/><Relationship Id="rId5" Type="http://schemas.openxmlformats.org/officeDocument/2006/relationships/image" Target="../media/image2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1.png"/><Relationship Id="rId9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otechnology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Biotechnology</a:t>
            </a:r>
          </a:p>
          <a:p>
            <a:pPr/>
            <a:r>
              <a:t>Big Data</a:t>
            </a:r>
          </a:p>
          <a:p>
            <a:pPr/>
            <a:r>
              <a:t>Artificial Intelligence</a:t>
            </a:r>
          </a:p>
        </p:txBody>
      </p:sp>
      <p:sp>
        <p:nvSpPr>
          <p:cNvPr id="120" name="Promises, Dangers, Worries, Gotcha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Promises, Dangers, Worries, Gotchas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85701" y="10991374"/>
            <a:ext cx="2435713" cy="243571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Abhijit Dasgupta, PhD Chief Data Scientist…"/>
          <p:cNvSpPr txBox="1"/>
          <p:nvPr/>
        </p:nvSpPr>
        <p:spPr>
          <a:xfrm>
            <a:off x="15618375" y="10917614"/>
            <a:ext cx="5871973" cy="225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800"/>
            </a:pPr>
            <a:r>
              <a:t>Abhijit Dasgupta, PhD</a:t>
            </a:r>
            <a:br/>
            <a:r>
              <a:t>Chief Data Scientist</a:t>
            </a:r>
          </a:p>
          <a:p>
            <a:pPr algn="r">
              <a:defRPr sz="4800"/>
            </a:pPr>
            <a:r>
              <a:t>Co-Founder</a:t>
            </a:r>
          </a:p>
        </p:txBody>
      </p:sp>
      <p:sp>
        <p:nvSpPr>
          <p:cNvPr id="123" name="Slides available at https://webbedfeet.github.io/GMU_2019"/>
          <p:cNvSpPr txBox="1"/>
          <p:nvPr/>
        </p:nvSpPr>
        <p:spPr>
          <a:xfrm>
            <a:off x="1335109" y="12708089"/>
            <a:ext cx="9791320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Slides available at https://webbedfeet.github.io/GMU_2019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42" y="47029"/>
            <a:ext cx="24216791" cy="1362194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Oval"/>
          <p:cNvSpPr/>
          <p:nvPr/>
        </p:nvSpPr>
        <p:spPr>
          <a:xfrm>
            <a:off x="7204924" y="122495"/>
            <a:ext cx="2004755" cy="4501231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1" name="Oval"/>
          <p:cNvSpPr/>
          <p:nvPr/>
        </p:nvSpPr>
        <p:spPr>
          <a:xfrm>
            <a:off x="750641" y="1643142"/>
            <a:ext cx="8404498" cy="377594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2" name="Oval"/>
          <p:cNvSpPr/>
          <p:nvPr/>
        </p:nvSpPr>
        <p:spPr>
          <a:xfrm>
            <a:off x="11481015" y="2164361"/>
            <a:ext cx="8404498" cy="3310789"/>
          </a:xfrm>
          <a:prstGeom prst="ellipse">
            <a:avLst/>
          </a:prstGeom>
          <a:ln w="152400">
            <a:solidFill>
              <a:srgbClr val="0054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2"/>
      <p:bldP build="whole" bldLvl="1" animBg="1" rev="0" advAuto="0" spid="191" grpId="1"/>
      <p:bldP build="whole" bldLvl="1" animBg="1" rev="0" advAuto="0" spid="19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ata drives"/>
          <p:cNvSpPr txBox="1"/>
          <p:nvPr/>
        </p:nvSpPr>
        <p:spPr>
          <a:xfrm>
            <a:off x="2662671" y="6025519"/>
            <a:ext cx="6253481" cy="166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Data drives</a:t>
            </a:r>
          </a:p>
        </p:txBody>
      </p:sp>
      <p:sp>
        <p:nvSpPr>
          <p:cNvPr id="195" name="Research"/>
          <p:cNvSpPr txBox="1"/>
          <p:nvPr/>
        </p:nvSpPr>
        <p:spPr>
          <a:xfrm>
            <a:off x="13909532" y="1647742"/>
            <a:ext cx="40826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Research</a:t>
            </a:r>
          </a:p>
        </p:txBody>
      </p:sp>
      <p:sp>
        <p:nvSpPr>
          <p:cNvPr id="196" name="Development"/>
          <p:cNvSpPr txBox="1"/>
          <p:nvPr/>
        </p:nvSpPr>
        <p:spPr>
          <a:xfrm>
            <a:off x="13113522" y="3502300"/>
            <a:ext cx="567464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Development</a:t>
            </a:r>
          </a:p>
        </p:txBody>
      </p:sp>
      <p:sp>
        <p:nvSpPr>
          <p:cNvPr id="197" name="Production"/>
          <p:cNvSpPr txBox="1"/>
          <p:nvPr/>
        </p:nvSpPr>
        <p:spPr>
          <a:xfrm>
            <a:off x="13601983" y="5356858"/>
            <a:ext cx="4697718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Production</a:t>
            </a:r>
          </a:p>
        </p:txBody>
      </p:sp>
      <p:sp>
        <p:nvSpPr>
          <p:cNvPr id="198" name="Marketing"/>
          <p:cNvSpPr txBox="1"/>
          <p:nvPr/>
        </p:nvSpPr>
        <p:spPr>
          <a:xfrm>
            <a:off x="13816632" y="7211415"/>
            <a:ext cx="42684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Marketing</a:t>
            </a:r>
          </a:p>
        </p:txBody>
      </p:sp>
      <p:sp>
        <p:nvSpPr>
          <p:cNvPr id="199" name="Sales"/>
          <p:cNvSpPr txBox="1"/>
          <p:nvPr/>
        </p:nvSpPr>
        <p:spPr>
          <a:xfrm>
            <a:off x="14752482" y="9065973"/>
            <a:ext cx="2396720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Sales</a:t>
            </a:r>
          </a:p>
        </p:txBody>
      </p:sp>
      <p:sp>
        <p:nvSpPr>
          <p:cNvPr id="200" name="Revisions"/>
          <p:cNvSpPr txBox="1"/>
          <p:nvPr/>
        </p:nvSpPr>
        <p:spPr>
          <a:xfrm>
            <a:off x="13901709" y="10920531"/>
            <a:ext cx="4098266" cy="130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Revisions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04" name="The data must be reliable and val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data </a:t>
            </a:r>
            <a:r>
              <a:rPr u="sng"/>
              <a:t>must</a:t>
            </a:r>
            <a:r>
              <a:t> be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reliable</a:t>
            </a:r>
            <a:r>
              <a:t> and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valid</a:t>
            </a:r>
            <a:endParaRPr>
              <a:solidFill>
                <a:schemeClr val="accent5">
                  <a:hueOff val="-444211"/>
                  <a:satOff val="-14915"/>
                  <a:lumOff val="22857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t>Repeating the experiment must yield similar results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reliability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We’re measuring what we think we’re measuring (i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nternal validity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The results can be generalized to larger populations (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external validity</a:t>
            </a:r>
            <a:r>
              <a:t>)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09" name="This is a matter of tru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This is a matter of </a:t>
            </a:r>
            <a:r>
              <a:rPr u="sng"/>
              <a:t>trust</a:t>
            </a:r>
            <a:endParaRPr u="sng"/>
          </a:p>
          <a:p>
            <a:pPr>
              <a:buBlip>
                <a:blip r:embed="rId3"/>
              </a:buBlip>
            </a:pPr>
            <a:r>
              <a:t>If the foundational data on which the business is built isn’t trustworthy, </a:t>
            </a:r>
            <a:br/>
            <a:r>
              <a:t>you can’t sell anything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2706421" y="7908310"/>
            <a:ext cx="18507518" cy="3599366"/>
            <a:chOff x="0" y="0"/>
            <a:chExt cx="18507516" cy="3599365"/>
          </a:xfrm>
        </p:grpSpPr>
        <p:sp>
          <p:nvSpPr>
            <p:cNvPr id="210" name="Rectangle"/>
            <p:cNvSpPr/>
            <p:nvPr/>
          </p:nvSpPr>
          <p:spPr>
            <a:xfrm>
              <a:off x="0" y="0"/>
              <a:ext cx="18507517" cy="3599366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218" name="Group"/>
            <p:cNvGrpSpPr/>
            <p:nvPr/>
          </p:nvGrpSpPr>
          <p:grpSpPr>
            <a:xfrm>
              <a:off x="719528" y="187484"/>
              <a:ext cx="17068461" cy="3224398"/>
              <a:chOff x="1081825" y="0"/>
              <a:chExt cx="17068460" cy="3224396"/>
            </a:xfrm>
          </p:grpSpPr>
          <p:pic>
            <p:nvPicPr>
              <p:cNvPr id="211" name="image3.png" descr="image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1825" y="776931"/>
                <a:ext cx="4347315" cy="10055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2" name="$9 billion"/>
              <p:cNvSpPr txBox="1"/>
              <p:nvPr/>
            </p:nvSpPr>
            <p:spPr>
              <a:xfrm>
                <a:off x="6613520" y="770797"/>
                <a:ext cx="3044138" cy="1017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l" defTabSz="914400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effectLst/>
                  </a:defRPr>
                </a:pPr>
                <a:r>
                  <a:t>$9 billion</a:t>
                </a:r>
              </a:p>
            </p:txBody>
          </p:sp>
          <p:sp>
            <p:nvSpPr>
              <p:cNvPr id="213" name="Arrow"/>
              <p:cNvSpPr/>
              <p:nvPr/>
            </p:nvSpPr>
            <p:spPr>
              <a:xfrm>
                <a:off x="10113230" y="877840"/>
                <a:ext cx="1572777" cy="80368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2F2F2"/>
              </a:solidFill>
              <a:ln w="9525" cap="flat">
                <a:solidFill>
                  <a:srgbClr val="239AC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effectLst/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grpSp>
            <p:nvGrpSpPr>
              <p:cNvPr id="217" name="Group"/>
              <p:cNvGrpSpPr/>
              <p:nvPr/>
            </p:nvGrpSpPr>
            <p:grpSpPr>
              <a:xfrm>
                <a:off x="12141581" y="-1"/>
                <a:ext cx="6008705" cy="3224398"/>
                <a:chOff x="0" y="0"/>
                <a:chExt cx="6008704" cy="3224396"/>
              </a:xfrm>
            </p:grpSpPr>
            <p:sp>
              <p:nvSpPr>
                <p:cNvPr id="214" name="Shape"/>
                <p:cNvSpPr/>
                <p:nvPr/>
              </p:nvSpPr>
              <p:spPr>
                <a:xfrm>
                  <a:off x="0" y="0"/>
                  <a:ext cx="6008705" cy="3224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79" h="20684" fill="norm" stroke="1" extrusionOk="0">
                      <a:moveTo>
                        <a:pt x="1901" y="6800"/>
                      </a:moveTo>
                      <a:cubicBezTo>
                        <a:pt x="1658" y="4397"/>
                        <a:pt x="2907" y="2184"/>
                        <a:pt x="4691" y="1857"/>
                      </a:cubicBezTo>
                      <a:cubicBezTo>
                        <a:pt x="5414" y="1724"/>
                        <a:pt x="6149" y="1922"/>
                        <a:pt x="6778" y="2419"/>
                      </a:cubicBezTo>
                      <a:cubicBezTo>
                        <a:pt x="7445" y="725"/>
                        <a:pt x="9003" y="82"/>
                        <a:pt x="10259" y="981"/>
                      </a:cubicBezTo>
                      <a:cubicBezTo>
                        <a:pt x="10478" y="1139"/>
                        <a:pt x="10680" y="1338"/>
                        <a:pt x="10857" y="1573"/>
                      </a:cubicBezTo>
                      <a:lnTo>
                        <a:pt x="10857" y="1573"/>
                      </a:lnTo>
                      <a:cubicBezTo>
                        <a:pt x="11377" y="169"/>
                        <a:pt x="12642" y="-401"/>
                        <a:pt x="13683" y="299"/>
                      </a:cubicBezTo>
                      <a:cubicBezTo>
                        <a:pt x="13971" y="493"/>
                        <a:pt x="14223" y="774"/>
                        <a:pt x="14418" y="1119"/>
                      </a:cubicBezTo>
                      <a:cubicBezTo>
                        <a:pt x="15255" y="-209"/>
                        <a:pt x="16734" y="-373"/>
                        <a:pt x="17722" y="753"/>
                      </a:cubicBezTo>
                      <a:cubicBezTo>
                        <a:pt x="18137" y="1226"/>
                        <a:pt x="18417" y="1878"/>
                        <a:pt x="18513" y="2598"/>
                      </a:cubicBezTo>
                      <a:lnTo>
                        <a:pt x="18513" y="2598"/>
                      </a:lnTo>
                      <a:cubicBezTo>
                        <a:pt x="19885" y="3102"/>
                        <a:pt x="20694" y="5013"/>
                        <a:pt x="20321" y="6865"/>
                      </a:cubicBezTo>
                      <a:cubicBezTo>
                        <a:pt x="20289" y="7020"/>
                        <a:pt x="20250" y="7173"/>
                        <a:pt x="20203" y="7321"/>
                      </a:cubicBezTo>
                      <a:cubicBezTo>
                        <a:pt x="21303" y="9251"/>
                        <a:pt x="21034" y="12017"/>
                        <a:pt x="19601" y="13499"/>
                      </a:cubicBezTo>
                      <a:cubicBezTo>
                        <a:pt x="19156" y="13961"/>
                        <a:pt x="18629" y="14259"/>
                        <a:pt x="18072" y="14367"/>
                      </a:cubicBezTo>
                      <a:cubicBezTo>
                        <a:pt x="18072" y="16443"/>
                        <a:pt x="16822" y="18126"/>
                        <a:pt x="15280" y="18126"/>
                      </a:cubicBezTo>
                      <a:cubicBezTo>
                        <a:pt x="14757" y="18126"/>
                        <a:pt x="14245" y="17928"/>
                        <a:pt x="13801" y="17556"/>
                      </a:cubicBezTo>
                      <a:cubicBezTo>
                        <a:pt x="13280" y="19883"/>
                        <a:pt x="11460" y="21199"/>
                        <a:pt x="9738" y="20494"/>
                      </a:cubicBezTo>
                      <a:cubicBezTo>
                        <a:pt x="9016" y="20199"/>
                        <a:pt x="8392" y="19574"/>
                        <a:pt x="7973" y="18727"/>
                      </a:cubicBezTo>
                      <a:cubicBezTo>
                        <a:pt x="6209" y="20160"/>
                        <a:pt x="3920" y="19389"/>
                        <a:pt x="2859" y="17004"/>
                      </a:cubicBezTo>
                      <a:cubicBezTo>
                        <a:pt x="2846" y="16974"/>
                        <a:pt x="2833" y="16944"/>
                        <a:pt x="2820" y="16914"/>
                      </a:cubicBezTo>
                      <a:lnTo>
                        <a:pt x="2820" y="16914"/>
                      </a:lnTo>
                      <a:cubicBezTo>
                        <a:pt x="1666" y="17096"/>
                        <a:pt x="620" y="15986"/>
                        <a:pt x="485" y="14435"/>
                      </a:cubicBezTo>
                      <a:cubicBezTo>
                        <a:pt x="412" y="13608"/>
                        <a:pt x="615" y="12780"/>
                        <a:pt x="1038" y="12172"/>
                      </a:cubicBezTo>
                      <a:lnTo>
                        <a:pt x="1038" y="12172"/>
                      </a:lnTo>
                      <a:cubicBezTo>
                        <a:pt x="39" y="11379"/>
                        <a:pt x="-297" y="9639"/>
                        <a:pt x="288" y="8285"/>
                      </a:cubicBezTo>
                      <a:cubicBezTo>
                        <a:pt x="626" y="7504"/>
                        <a:pt x="1218" y="6988"/>
                        <a:pt x="1883" y="689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CC3D2"/>
                    </a:gs>
                    <a:gs pos="25000">
                      <a:srgbClr val="6B96A4"/>
                    </a:gs>
                    <a:gs pos="38000">
                      <a:srgbClr val="5A8492"/>
                    </a:gs>
                    <a:gs pos="55000">
                      <a:srgbClr val="507F8D"/>
                    </a:gs>
                    <a:gs pos="80000">
                      <a:srgbClr val="498193"/>
                    </a:gs>
                    <a:gs pos="88000">
                      <a:srgbClr val="498A9F"/>
                    </a:gs>
                    <a:gs pos="100000">
                      <a:srgbClr val="5DAAC2"/>
                    </a:gs>
                  </a:gsLst>
                  <a:lin ang="5400000" scaled="0"/>
                </a:gradFill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15" name="Shape"/>
                <p:cNvSpPr/>
                <p:nvPr/>
              </p:nvSpPr>
              <p:spPr>
                <a:xfrm>
                  <a:off x="305109" y="163957"/>
                  <a:ext cx="5505979" cy="27376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80" y="14010"/>
                      </a:moveTo>
                      <a:cubicBezTo>
                        <a:pt x="899" y="14066"/>
                        <a:pt x="417" y="13902"/>
                        <a:pt x="0" y="13542"/>
                      </a:cubicBezTo>
                      <a:moveTo>
                        <a:pt x="2598" y="19137"/>
                      </a:moveTo>
                      <a:cubicBezTo>
                        <a:pt x="2405" y="19250"/>
                        <a:pt x="2202" y="19325"/>
                        <a:pt x="1994" y="19361"/>
                      </a:cubicBezTo>
                      <a:moveTo>
                        <a:pt x="7802" y="21600"/>
                      </a:moveTo>
                      <a:lnTo>
                        <a:pt x="7802" y="21600"/>
                      </a:lnTo>
                      <a:cubicBezTo>
                        <a:pt x="7657" y="21279"/>
                        <a:pt x="7535" y="20936"/>
                        <a:pt x="7438" y="20577"/>
                      </a:cubicBezTo>
                      <a:moveTo>
                        <a:pt x="14532" y="19050"/>
                      </a:moveTo>
                      <a:cubicBezTo>
                        <a:pt x="14510" y="19430"/>
                        <a:pt x="14462" y="19806"/>
                        <a:pt x="14386" y="20172"/>
                      </a:cubicBezTo>
                      <a:moveTo>
                        <a:pt x="17421" y="12116"/>
                      </a:moveTo>
                      <a:cubicBezTo>
                        <a:pt x="18505" y="12890"/>
                        <a:pt x="19193" y="14504"/>
                        <a:pt x="19193" y="16273"/>
                      </a:cubicBezTo>
                      <a:moveTo>
                        <a:pt x="21600" y="7649"/>
                      </a:moveTo>
                      <a:cubicBezTo>
                        <a:pt x="21423" y="8256"/>
                        <a:pt x="21153" y="8794"/>
                        <a:pt x="20811" y="9222"/>
                      </a:cubicBezTo>
                      <a:moveTo>
                        <a:pt x="19707" y="1814"/>
                      </a:moveTo>
                      <a:cubicBezTo>
                        <a:pt x="19737" y="2059"/>
                        <a:pt x="19751" y="2307"/>
                        <a:pt x="19749" y="2556"/>
                      </a:cubicBezTo>
                      <a:moveTo>
                        <a:pt x="14668" y="947"/>
                      </a:moveTo>
                      <a:cubicBezTo>
                        <a:pt x="14771" y="605"/>
                        <a:pt x="14907" y="286"/>
                        <a:pt x="15073" y="0"/>
                      </a:cubicBezTo>
                      <a:moveTo>
                        <a:pt x="10888" y="1399"/>
                      </a:moveTo>
                      <a:cubicBezTo>
                        <a:pt x="10930" y="1115"/>
                        <a:pt x="10996" y="841"/>
                        <a:pt x="11084" y="582"/>
                      </a:cubicBezTo>
                      <a:moveTo>
                        <a:pt x="6452" y="1676"/>
                      </a:moveTo>
                      <a:cubicBezTo>
                        <a:pt x="6709" y="1897"/>
                        <a:pt x="6947" y="2163"/>
                        <a:pt x="7160" y="2469"/>
                      </a:cubicBezTo>
                      <a:moveTo>
                        <a:pt x="1072" y="7905"/>
                      </a:moveTo>
                      <a:lnTo>
                        <a:pt x="1072" y="7905"/>
                      </a:lnTo>
                      <a:cubicBezTo>
                        <a:pt x="1016" y="7632"/>
                        <a:pt x="974" y="7353"/>
                        <a:pt x="948" y="7071"/>
                      </a:cubicBezTo>
                    </a:path>
                  </a:pathLst>
                </a:custGeom>
                <a:noFill/>
                <a:ln w="9525" cap="flat">
                  <a:solidFill>
                    <a:srgbClr val="239AC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effectLst/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16" name="Poof!"/>
                <p:cNvSpPr txBox="1"/>
                <p:nvPr/>
              </p:nvSpPr>
              <p:spPr>
                <a:xfrm>
                  <a:off x="832134" y="1015225"/>
                  <a:ext cx="3919934" cy="10177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24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effectLst/>
                    </a:defRPr>
                  </a:pPr>
                  <a:r>
                    <a:t>Poof!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22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got it</a:t>
            </a:r>
          </a:p>
          <a:p>
            <a:pPr lvl="1">
              <a:buBlip>
                <a:blip r:embed="rId2"/>
              </a:buBlip>
            </a:pPr>
            <a:r>
              <a:t>Experimental design</a:t>
            </a:r>
          </a:p>
          <a:p>
            <a:pPr lvl="1">
              <a:buBlip>
                <a:blip r:embed="rId2"/>
              </a:buBlip>
            </a:pPr>
            <a:r>
              <a:t>Ethics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entral issue for data-driven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issue for data-driven business</a:t>
            </a:r>
          </a:p>
        </p:txBody>
      </p:sp>
      <p:sp>
        <p:nvSpPr>
          <p:cNvPr id="226" name="It doesn’t matter how much data you can g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It doesn’t matter how much data you can get</a:t>
            </a:r>
          </a:p>
          <a:p>
            <a:pPr>
              <a:buBlip>
                <a:blip r:embed="rId2"/>
              </a:buBlip>
            </a:pPr>
            <a:r>
              <a:t>It matters how you use it</a:t>
            </a:r>
          </a:p>
          <a:p>
            <a:pPr lvl="1">
              <a:buBlip>
                <a:blip r:embed="rId2"/>
              </a:buBlip>
            </a:pPr>
            <a:r>
              <a:t>Analytics</a:t>
            </a:r>
          </a:p>
          <a:p>
            <a:pPr lvl="1">
              <a:buBlip>
                <a:blip r:embed="rId2"/>
              </a:buBlip>
            </a:pPr>
            <a:r>
              <a:t>Translation to business practice</a:t>
            </a:r>
          </a:p>
          <a:p>
            <a:pPr lvl="1">
              <a:buBlip>
                <a:blip r:embed="rId2"/>
              </a:buBlip>
            </a:pPr>
            <a:r>
              <a:t>Follow-up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0070" y="10796485"/>
            <a:ext cx="4445001" cy="250031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Oval"/>
          <p:cNvSpPr/>
          <p:nvPr/>
        </p:nvSpPr>
        <p:spPr>
          <a:xfrm>
            <a:off x="2418755" y="7015664"/>
            <a:ext cx="3535484" cy="1805573"/>
          </a:xfrm>
          <a:prstGeom prst="ellipse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tatistics-word-cloud.jpg" descr="statistics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7313" y="8706963"/>
            <a:ext cx="7476214" cy="4209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8756" y="2646130"/>
            <a:ext cx="7476214" cy="4984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0245" y="1592327"/>
            <a:ext cx="8167617" cy="45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84480" y="2923894"/>
            <a:ext cx="14415040" cy="786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" dur="1000" fill="hold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withEffect" presetSubtype="0" presetID="6" grpId="6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234154" y="23415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withEffect" presetSubtype="0" presetID="-1" grpId="7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9522 0.163296" origin="layout" pathEditMode="relative">
                                      <p:cBhvr>
                                        <p:cTn id="3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  <p:bldP build="whole" bldLvl="1" animBg="1" rev="0" advAuto="0" spid="235" grpId="5"/>
      <p:bldP build="whole" bldLvl="1" animBg="1" rev="0" advAuto="0" spid="233" grpId="2"/>
      <p:bldP build="whole" bldLvl="1" animBg="1" rev="0" advAuto="0" spid="234" grpId="6"/>
      <p:bldP build="whole" bldLvl="1" animBg="1" rev="0" advAuto="0" spid="232" grpId="3"/>
      <p:bldP build="whole" bldLvl="1" animBg="1" rev="0" advAuto="0" spid="235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at is A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AI?</a:t>
            </a:r>
          </a:p>
        </p:txBody>
      </p:sp>
      <p:sp>
        <p:nvSpPr>
          <p:cNvPr id="238" name="The ability of machines (computers) to learn, reason and act on their ow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ability of machines (computers) to learn, reason and act on their own</a:t>
            </a:r>
          </a:p>
          <a:p>
            <a:pPr>
              <a:buBlip>
                <a:blip r:embed="rId2"/>
              </a:buBlip>
            </a:pPr>
            <a:r>
              <a:t>The ability of machines to </a:t>
            </a:r>
            <a:r>
              <a:rPr u="sng"/>
              <a:t>demonstrate intelligence</a:t>
            </a:r>
            <a:endParaRPr u="sng"/>
          </a:p>
          <a:p>
            <a:pPr>
              <a:buBlip>
                <a:blip r:embed="rId2"/>
              </a:buBlip>
            </a:pPr>
            <a:r>
              <a:t>The ability of machines to be autonomous, independent, and make decisions based on their environment</a:t>
            </a:r>
          </a:p>
        </p:txBody>
      </p:sp>
      <p:pic>
        <p:nvPicPr>
          <p:cNvPr id="239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42" name="Drug discov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Drug discovery</a:t>
            </a:r>
          </a:p>
          <a:p>
            <a:pPr lvl="1">
              <a:buBlip>
                <a:blip r:embed="rId2"/>
              </a:buBlip>
            </a:pPr>
            <a:r>
              <a:t>Culling through millions of candidates to identify the next molecule for drug development</a:t>
            </a:r>
          </a:p>
          <a:p>
            <a:pPr>
              <a:buBlip>
                <a:blip r:embed="rId2"/>
              </a:buBlip>
            </a:pPr>
            <a:r>
              <a:t>Patient management and decision support</a:t>
            </a:r>
          </a:p>
          <a:p>
            <a:pPr lvl="1">
              <a:buBlip>
                <a:blip r:embed="rId2"/>
              </a:buBlip>
            </a:pPr>
            <a:r>
              <a:t>Fast analytics to provide likely causes, drug effects and interactions, risks and side-effects based on patient history, EMR mining and literature mining</a:t>
            </a:r>
          </a:p>
        </p:txBody>
      </p:sp>
      <p:pic>
        <p:nvPicPr>
          <p:cNvPr id="243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2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5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I in Bio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Biotech</a:t>
            </a:r>
          </a:p>
        </p:txBody>
      </p:sp>
      <p:sp>
        <p:nvSpPr>
          <p:cNvPr id="246" name="Prosthetics/exoskeletons and predictive mov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Prosthetics/exoskeletons and predictive movement</a:t>
            </a:r>
          </a:p>
          <a:p>
            <a:pPr>
              <a:buBlip>
                <a:blip r:embed="rId2"/>
              </a:buBlip>
            </a:pPr>
            <a:r>
              <a:t>Environmental assessment and closed-loop therapeutic deployment</a:t>
            </a:r>
          </a:p>
          <a:p>
            <a:pPr>
              <a:buBlip>
                <a:blip r:embed="rId2"/>
              </a:buBlip>
            </a:pPr>
            <a:r>
              <a:t>Performance optimization through sensing, adaptation and intelligent coaching</a:t>
            </a:r>
          </a:p>
          <a:p>
            <a:pPr>
              <a:buBlip>
                <a:blip r:embed="rId2"/>
              </a:buBlip>
            </a:pPr>
            <a:r>
              <a:t>Precision medicine</a:t>
            </a:r>
          </a:p>
          <a:p>
            <a:pPr lvl="1">
              <a:buBlip>
                <a:blip r:embed="rId2"/>
              </a:buBlip>
            </a:pPr>
            <a:r>
              <a:t>Identifying therapies better targeted at the individual</a:t>
            </a:r>
          </a:p>
        </p:txBody>
      </p:sp>
      <p:pic>
        <p:nvPicPr>
          <p:cNvPr id="247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re we there y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we there yet?</a:t>
            </a:r>
          </a:p>
        </p:txBody>
      </p:sp>
      <p:sp>
        <p:nvSpPr>
          <p:cNvPr id="250" name="Not real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Not really</a:t>
            </a:r>
          </a:p>
          <a:p>
            <a:pPr lvl="1">
              <a:buBlip>
                <a:blip r:embed="rId2"/>
              </a:buBlip>
            </a:pPr>
            <a:r>
              <a:t>Self-driving cars and planes on auto-pilot</a:t>
            </a:r>
          </a:p>
          <a:p>
            <a:pPr lvl="1">
              <a:buBlip>
                <a:blip r:embed="rId2"/>
              </a:buBlip>
            </a:pPr>
            <a:r>
              <a:t>Experimental situations</a:t>
            </a:r>
          </a:p>
          <a:p>
            <a:pPr lvl="1">
              <a:buBlip>
                <a:blip r:embed="rId2"/>
              </a:buBlip>
            </a:pPr>
            <a:r>
              <a:t>Some medical decision support</a:t>
            </a:r>
          </a:p>
        </p:txBody>
      </p:sp>
      <p:pic>
        <p:nvPicPr>
          <p:cNvPr id="251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re we there y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we there yet?</a:t>
            </a:r>
          </a:p>
        </p:txBody>
      </p:sp>
      <p:pic>
        <p:nvPicPr>
          <p:cNvPr id="254" name="artificial-intelligence-animated-word-cloud-text-design-animation_hsqvicvoe_thumbnail-full07.png" descr="artificial-intelligence-animated-word-cloud-text-design-animation_hsqvicvoe_thumbnail-full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50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artner_hypecycle_2017.png" descr="gartner_hypecycle_20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2660" y="3234628"/>
            <a:ext cx="14872484" cy="1013188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Gartner Hype Cycle 2017"/>
          <p:cNvSpPr txBox="1"/>
          <p:nvPr/>
        </p:nvSpPr>
        <p:spPr>
          <a:xfrm>
            <a:off x="16794960" y="3219549"/>
            <a:ext cx="6337098" cy="1858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Gartner Hype Cycle</a:t>
            </a:r>
            <a:br/>
            <a:r>
              <a:t>2017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o where are w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where are we?</a:t>
            </a:r>
          </a:p>
        </p:txBody>
      </p:sp>
      <p:pic>
        <p:nvPicPr>
          <p:cNvPr id="25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6108" y="4365929"/>
            <a:ext cx="7790119" cy="5193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"/>
          <p:cNvGrpSpPr/>
          <p:nvPr/>
        </p:nvGrpSpPr>
        <p:grpSpPr>
          <a:xfrm>
            <a:off x="2192792" y="4365882"/>
            <a:ext cx="12155470" cy="5193413"/>
            <a:chOff x="0" y="0"/>
            <a:chExt cx="12155469" cy="5193412"/>
          </a:xfrm>
        </p:grpSpPr>
        <p:pic>
          <p:nvPicPr>
            <p:cNvPr id="260" name="artificial-intelligence-animated-word-cloud-text-design-animation_hsqvicvoe_thumbnail-full07.png" descr="artificial-intelligence-animated-word-cloud-text-design-animation_hsqvicvoe_thumbnail-full07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785100" cy="519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Common use"/>
            <p:cNvSpPr/>
            <p:nvPr/>
          </p:nvSpPr>
          <p:spPr>
            <a:xfrm>
              <a:off x="7842946" y="1254294"/>
              <a:ext cx="4312524" cy="2684918"/>
            </a:xfrm>
            <a:prstGeom prst="leftRightArrow">
              <a:avLst>
                <a:gd name="adj1" fmla="val 32000"/>
                <a:gd name="adj2" fmla="val 25716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/>
              </a:lvl1pPr>
            </a:lstStyle>
            <a:p>
              <a:pPr/>
              <a:r>
                <a:t>Common use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50540 -0.000000" origin="layout" pathEditMode="relative">
                                      <p:cBhvr>
                                        <p:cTn id="14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59"/>
                                        </p:tgtEl>
                                      </p:cBhvr>
                                      <p:by x="227443" y="2274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1"/>
      <p:bldP build="whole" bldLvl="1" animBg="1" rev="0" advAuto="0" spid="258" grpId="2"/>
      <p:bldP build="whole" bldLvl="1" animBg="1" rev="0" advAuto="0" spid="259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265" name="Artificial intelligence is about learning, reasoning and ac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Artificial intelligence is about learning, reasoning and acting</a:t>
            </a:r>
          </a:p>
          <a:p>
            <a:pPr>
              <a:buBlip>
                <a:blip r:embed="rId2"/>
              </a:buBlip>
            </a:pPr>
            <a:r>
              <a:t>We are still trying to get the learning part down well</a:t>
            </a:r>
          </a:p>
          <a:p>
            <a:pPr lvl="1">
              <a:buBlip>
                <a:blip r:embed="rId2"/>
              </a:buBlip>
            </a:pPr>
            <a:r>
              <a:t>Learning innate patterns in data</a:t>
            </a:r>
          </a:p>
          <a:p>
            <a:pPr lvl="1">
              <a:buBlip>
                <a:blip r:embed="rId2"/>
              </a:buBlip>
            </a:pPr>
            <a:r>
              <a:t>Learning how an outcome is influenced by different factors</a:t>
            </a:r>
          </a:p>
          <a:p>
            <a:pPr lvl="1">
              <a:buBlip>
                <a:blip r:embed="rId2"/>
              </a:buBlip>
            </a:pPr>
            <a:r>
              <a:t>Learning to predict the future by observing the past</a:t>
            </a:r>
          </a:p>
          <a:p>
            <a:pPr lvl="1">
              <a:buBlip>
                <a:blip r:embed="rId2"/>
              </a:buBlip>
            </a:pPr>
            <a:r>
              <a:t>Learning to discern what is real and what is artifact</a:t>
            </a:r>
          </a:p>
        </p:txBody>
      </p:sp>
      <p:pic>
        <p:nvPicPr>
          <p:cNvPr id="26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69" name="Breast cancer therapeu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</a:lstStyle>
          <a:p>
            <a:pPr/>
            <a:r>
              <a:t>Breast cancer therapeutics</a:t>
            </a:r>
          </a:p>
          <a:p>
            <a:pPr lvl="1"/>
            <a:r>
              <a:t>Bioinformatics used to understand innate differences in different types of BrCa, leading to very successful targeted therapeutics</a:t>
            </a:r>
          </a:p>
          <a:p>
            <a:pPr lvl="2"/>
            <a:r>
              <a:t>Tamoxifen, Herceptin, Fluoracil, Paclitaxel</a:t>
            </a:r>
          </a:p>
        </p:txBody>
      </p:sp>
      <p:pic>
        <p:nvPicPr>
          <p:cNvPr id="270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73" name="Identification of subgroups in various diseases, leading to more targeted interven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Identification of subgroups in various diseases, leading to more targeted interventions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EGFR &amp; Lung Cancer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APoE &amp; Alzheimer’s prevention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BRCA &amp; Breast cancer prophylaxis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Immunotherapies</a:t>
            </a:r>
          </a:p>
          <a:p>
            <a:pPr lvl="1" marL="11684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Gene editing (CRISP-R)</a:t>
            </a:r>
          </a:p>
        </p:txBody>
      </p:sp>
      <p:pic>
        <p:nvPicPr>
          <p:cNvPr id="27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Machine learning success s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success stories</a:t>
            </a:r>
          </a:p>
        </p:txBody>
      </p:sp>
      <p:sp>
        <p:nvSpPr>
          <p:cNvPr id="277" name="Risk assessment, epidemiology and causality…"/>
          <p:cNvSpPr txBox="1"/>
          <p:nvPr>
            <p:ph type="body" idx="1"/>
          </p:nvPr>
        </p:nvSpPr>
        <p:spPr>
          <a:xfrm>
            <a:off x="1164240" y="3589940"/>
            <a:ext cx="21437601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Risk assessment, epidemiology and causality</a:t>
            </a:r>
          </a:p>
          <a:p>
            <a:pPr lvl="1">
              <a:buBlip>
                <a:blip r:embed="rId2"/>
              </a:buBlip>
            </a:pPr>
            <a:r>
              <a:t>Cancer risk prediction</a:t>
            </a:r>
          </a:p>
          <a:p>
            <a:pPr lvl="2">
              <a:buBlip>
                <a:blip r:embed="rId2"/>
              </a:buBlip>
            </a:pPr>
            <a:r>
              <a:t>Gail model for Breast Cancer</a:t>
            </a:r>
          </a:p>
          <a:p>
            <a:pPr lvl="1">
              <a:buBlip>
                <a:blip r:embed="rId2"/>
              </a:buBlip>
            </a:pPr>
            <a:r>
              <a:t>Impact of inflammation on health</a:t>
            </a:r>
          </a:p>
          <a:p>
            <a:pPr lvl="1">
              <a:buBlip>
                <a:blip r:embed="rId2"/>
              </a:buBlip>
            </a:pPr>
            <a:r>
              <a:t>Identification of genetic and proteomic risk factors in complex</a:t>
            </a:r>
            <a:br/>
            <a:r>
              <a:t>disease</a:t>
            </a:r>
          </a:p>
        </p:txBody>
      </p:sp>
      <p:pic>
        <p:nvPicPr>
          <p:cNvPr id="278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at is 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81" name="Algorithms that ingest data and adapt to mimic and express inherent data patter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that ingest data and adapt to mimic and express inherent data patterns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Learns from data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Can provide predictions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Algorithms can be 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Simple (linear regression)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Complex (decision trees)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Indecipherable or magical (neural networks / deep learning)</a:t>
            </a:r>
          </a:p>
        </p:txBody>
      </p:sp>
      <p:pic>
        <p:nvPicPr>
          <p:cNvPr id="282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What is 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ML?</a:t>
            </a:r>
          </a:p>
        </p:txBody>
      </p:sp>
      <p:sp>
        <p:nvSpPr>
          <p:cNvPr id="285" name="Algorithms that are mainly meant for predi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Algorithms that are mainly meant for prediction</a:t>
            </a:r>
          </a:p>
          <a:p>
            <a:pPr lvl="1">
              <a:buBlip>
                <a:blip r:embed="rId2"/>
              </a:buBlip>
            </a:pPr>
            <a:r>
              <a:t>Supervised learning</a:t>
            </a:r>
          </a:p>
          <a:p>
            <a:pPr>
              <a:buBlip>
                <a:blip r:embed="rId2"/>
              </a:buBlip>
            </a:pPr>
            <a:r>
              <a:t>They cannot often express why the predictions happen</a:t>
            </a:r>
          </a:p>
          <a:p>
            <a:pPr lvl="1">
              <a:buBlip>
                <a:blip r:embed="rId2"/>
              </a:buBlip>
            </a:pPr>
            <a:r>
              <a:t>What factors influenced the prediction in what way?</a:t>
            </a:r>
          </a:p>
          <a:p>
            <a:pPr lvl="1">
              <a:buBlip>
                <a:blip r:embed="rId2"/>
              </a:buBlip>
            </a:pPr>
            <a:r>
              <a:t>It’s a function of the complexity of the model and our </a:t>
            </a:r>
            <a:br/>
            <a:r>
              <a:t>inability to express or comprehend that complexity easily</a:t>
            </a:r>
          </a:p>
        </p:txBody>
      </p:sp>
      <p:pic>
        <p:nvPicPr>
          <p:cNvPr id="28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Image"/>
          <p:cNvGrpSpPr/>
          <p:nvPr/>
        </p:nvGrpSpPr>
        <p:grpSpPr>
          <a:xfrm>
            <a:off x="-5468" y="1138353"/>
            <a:ext cx="24477717" cy="11499878"/>
            <a:chOff x="0" y="0"/>
            <a:chExt cx="24477716" cy="11499877"/>
          </a:xfrm>
        </p:grpSpPr>
        <p:pic>
          <p:nvPicPr>
            <p:cNvPr id="1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24096717" cy="110934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477717" cy="11499878"/>
            </a:xfrm>
            <a:prstGeom prst="rect">
              <a:avLst/>
            </a:prstGeom>
            <a:effectLst/>
          </p:spPr>
        </p:pic>
      </p:grpSp>
      <p:sp>
        <p:nvSpPr>
          <p:cNvPr id="132" name="Oval"/>
          <p:cNvSpPr/>
          <p:nvPr/>
        </p:nvSpPr>
        <p:spPr>
          <a:xfrm>
            <a:off x="17805106" y="1610505"/>
            <a:ext cx="6597694" cy="3377110"/>
          </a:xfrm>
          <a:prstGeom prst="ellips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pic>
        <p:nvPicPr>
          <p:cNvPr id="28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Machine learning is a greedy, hungry, voracious animal  with respect to data"/>
          <p:cNvSpPr txBox="1"/>
          <p:nvPr/>
        </p:nvSpPr>
        <p:spPr>
          <a:xfrm>
            <a:off x="554735" y="5200843"/>
            <a:ext cx="23274529" cy="331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is a greedy, hungry, voracious animal</a:t>
            </a: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respect to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ML and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Big Data</a:t>
            </a:r>
          </a:p>
        </p:txBody>
      </p:sp>
      <p:sp>
        <p:nvSpPr>
          <p:cNvPr id="293" name="Complex models require a lot of data to work we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5400"/>
            </a:pPr>
            <a:r>
              <a:t>Complex models require a lot of data to work well</a:t>
            </a:r>
          </a:p>
          <a:p>
            <a:pPr lvl="1">
              <a:buBlip>
                <a:blip r:embed="rId2"/>
              </a:buBlip>
              <a:defRPr sz="5400"/>
            </a:pPr>
            <a:r>
              <a:t>Deep learning works for Google and Facebook because of their data stores</a:t>
            </a:r>
          </a:p>
          <a:p>
            <a:pPr>
              <a:buBlip>
                <a:blip r:embed="rId2"/>
              </a:buBlip>
              <a:defRPr sz="5400"/>
            </a:pPr>
            <a:r>
              <a:t>So we have been collecting lots of data in the hope (and prayer)  that we can learn from it</a:t>
            </a:r>
          </a:p>
          <a:p>
            <a:pPr>
              <a:buBlip>
                <a:blip r:embed="rId2"/>
              </a:buBlip>
              <a:defRPr sz="5400"/>
            </a:pPr>
            <a:r>
              <a:t>And, by lots, I mean….</a:t>
            </a:r>
          </a:p>
        </p:txBody>
      </p:sp>
      <p:pic>
        <p:nvPicPr>
          <p:cNvPr id="294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28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rippl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ig Data in Drug 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in Drug Discovery</a:t>
            </a:r>
          </a:p>
        </p:txBody>
      </p:sp>
      <p:sp>
        <p:nvSpPr>
          <p:cNvPr id="299" name="Pharma is losing patent contro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Pharma is losing patent control</a:t>
            </a:r>
          </a:p>
          <a:p>
            <a:pPr>
              <a:buBlip>
                <a:blip r:embed="rId2"/>
              </a:buBlip>
            </a:pPr>
            <a:r>
              <a:t>Getting a drug to market requires many years and billions of dollars</a:t>
            </a:r>
          </a:p>
          <a:p>
            <a:pPr>
              <a:buBlip>
                <a:blip r:embed="rId2"/>
              </a:buBlip>
            </a:pPr>
            <a:r>
              <a:t>However, we have plenty of clinical, bioinformatic, molecular and trial data</a:t>
            </a:r>
          </a:p>
        </p:txBody>
      </p:sp>
      <p:pic>
        <p:nvPicPr>
          <p:cNvPr id="30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139" y="0"/>
            <a:ext cx="24554278" cy="13684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 bright id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bright idea</a:t>
            </a:r>
          </a:p>
        </p:txBody>
      </p:sp>
      <p:sp>
        <p:nvSpPr>
          <p:cNvPr id="306" name="Let’s mine this data for good candidate 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Let’s mine this data for good candidate molecules</a:t>
            </a:r>
          </a:p>
          <a:p>
            <a:pPr>
              <a:buBlip>
                <a:blip r:embed="rId2"/>
              </a:buBlip>
            </a:pPr>
            <a:r>
              <a:t>No assays, just data</a:t>
            </a:r>
          </a:p>
          <a:p>
            <a:pPr>
              <a:buBlip>
                <a:blip r:embed="rId2"/>
              </a:buBlip>
            </a:pPr>
            <a:r>
              <a:t>To confirm, outsource to do targeted assays</a:t>
            </a:r>
          </a:p>
        </p:txBody>
      </p:sp>
      <p:pic>
        <p:nvPicPr>
          <p:cNvPr id="307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Dr. Atul Butte, UCSF, 2015"/>
          <p:cNvSpPr txBox="1"/>
          <p:nvPr>
            <p:ph type="body" idx="13"/>
          </p:nvPr>
        </p:nvSpPr>
        <p:spPr>
          <a:xfrm>
            <a:off x="1994883" y="6758422"/>
            <a:ext cx="19621501" cy="99466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Dr. Atul Butte, UCSF, 2015</a:t>
            </a:r>
          </a:p>
        </p:txBody>
      </p:sp>
      <p:sp>
        <p:nvSpPr>
          <p:cNvPr id="310" name="Data sitting still is useless Data needs to stay in motion…"/>
          <p:cNvSpPr txBox="1"/>
          <p:nvPr>
            <p:ph type="body" idx="14"/>
          </p:nvPr>
        </p:nvSpPr>
        <p:spPr>
          <a:xfrm>
            <a:off x="1305774" y="9482021"/>
            <a:ext cx="10943656" cy="2747234"/>
          </a:xfrm>
          <a:prstGeom prst="rect">
            <a:avLst/>
          </a:prstGeom>
        </p:spPr>
        <p:txBody>
          <a:bodyPr/>
          <a:lstStyle/>
          <a:p>
            <a:pPr algn="l">
              <a:defRPr sz="5800"/>
            </a:pPr>
            <a:r>
              <a:t>Data sitting still is useless</a:t>
            </a:r>
            <a:br/>
            <a:r>
              <a:t>Data needs to stay in motion</a:t>
            </a:r>
          </a:p>
          <a:p>
            <a:pPr algn="l">
              <a:defRPr sz="5800"/>
            </a:pPr>
            <a:r>
              <a:t>Data needs to get us someplace</a:t>
            </a:r>
          </a:p>
        </p:txBody>
      </p:sp>
      <p:sp>
        <p:nvSpPr>
          <p:cNvPr id="311" name="Grab public data. Start a company.  Sell the company. Repeat"/>
          <p:cNvSpPr txBox="1"/>
          <p:nvPr/>
        </p:nvSpPr>
        <p:spPr>
          <a:xfrm>
            <a:off x="15399912" y="1889746"/>
            <a:ext cx="6682438" cy="363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Grab public data. Start a company. </a:t>
            </a:r>
            <a:br/>
            <a:r>
              <a:t>Sell the company. Repeat</a:t>
            </a:r>
          </a:p>
        </p:txBody>
      </p:sp>
      <p:pic>
        <p:nvPicPr>
          <p:cNvPr id="31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pic>
        <p:nvPicPr>
          <p:cNvPr id="31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roomba-lifestyle.jpg" descr="roomba-lifesty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728" y="5067300"/>
            <a:ext cx="5715001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maxresdefault.jpg" descr="maxresdefaul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3532" y="3870101"/>
            <a:ext cx="1625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0" name="Our bodies…"/>
          <p:cNvSpPr txBox="1"/>
          <p:nvPr>
            <p:ph type="body" idx="1"/>
          </p:nvPr>
        </p:nvSpPr>
        <p:spPr>
          <a:xfrm>
            <a:off x="1473200" y="3905250"/>
            <a:ext cx="21437600" cy="8039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Our bodies</a:t>
            </a:r>
          </a:p>
          <a:p>
            <a:pPr lvl="1">
              <a:buBlip>
                <a:blip r:embed="rId2"/>
              </a:buBlip>
            </a:pPr>
            <a:r>
              <a:t>Genetic/proteomic/molecular code (1.5 Gb per cell)</a:t>
            </a:r>
          </a:p>
          <a:p>
            <a:pPr lvl="1">
              <a:buBlip>
                <a:blip r:embed="rId2"/>
              </a:buBlip>
            </a:pPr>
            <a:r>
              <a:t>Movement / behavior</a:t>
            </a:r>
          </a:p>
          <a:p>
            <a:pPr lvl="2">
              <a:buBlip>
                <a:blip r:embed="rId2"/>
              </a:buBlip>
            </a:pPr>
            <a:r>
              <a:t>Sleep</a:t>
            </a:r>
          </a:p>
          <a:p>
            <a:pPr lvl="2">
              <a:buBlip>
                <a:blip r:embed="rId2"/>
              </a:buBlip>
            </a:pPr>
            <a:r>
              <a:t>Gait</a:t>
            </a:r>
          </a:p>
          <a:p>
            <a:pPr lvl="2">
              <a:buBlip>
                <a:blip r:embed="rId2"/>
              </a:buBlip>
            </a:pPr>
            <a:r>
              <a:t>Sounds</a:t>
            </a:r>
          </a:p>
        </p:txBody>
      </p:sp>
      <p:pic>
        <p:nvPicPr>
          <p:cNvPr id="32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4" name="Interactions with the wor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Interactions with the world</a:t>
            </a:r>
          </a:p>
          <a:p>
            <a:pPr lvl="2">
              <a:buBlip>
                <a:blip r:embed="rId2"/>
              </a:buBlip>
            </a:pPr>
            <a:r>
              <a:t>Health records and Insurance</a:t>
            </a:r>
          </a:p>
          <a:p>
            <a:pPr lvl="2">
              <a:buBlip>
                <a:blip r:embed="rId2"/>
              </a:buBlip>
            </a:pPr>
            <a:r>
              <a:t>Government data</a:t>
            </a:r>
          </a:p>
          <a:p>
            <a:pPr lvl="2">
              <a:buBlip>
                <a:blip r:embed="rId2"/>
              </a:buBlip>
            </a:pPr>
            <a:r>
              <a:t>Telecommunication</a:t>
            </a:r>
          </a:p>
          <a:p>
            <a:pPr lvl="2">
              <a:buBlip>
                <a:blip r:embed="rId2"/>
              </a:buBlip>
            </a:pPr>
            <a:r>
              <a:t>Social media</a:t>
            </a:r>
          </a:p>
          <a:p>
            <a:pPr lvl="2">
              <a:buBlip>
                <a:blip r:embed="rId2"/>
              </a:buBlip>
            </a:pPr>
            <a:r>
              <a:t>Economic behavior</a:t>
            </a:r>
          </a:p>
        </p:txBody>
      </p:sp>
      <p:pic>
        <p:nvPicPr>
          <p:cNvPr id="32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"/>
          <p:cNvGrpSpPr/>
          <p:nvPr/>
        </p:nvGrpSpPr>
        <p:grpSpPr>
          <a:xfrm>
            <a:off x="-5468" y="1138353"/>
            <a:ext cx="24477717" cy="11499878"/>
            <a:chOff x="-190500" y="-190500"/>
            <a:chExt cx="24477716" cy="11499877"/>
          </a:xfrm>
        </p:grpSpPr>
        <p:grpSp>
          <p:nvGrpSpPr>
            <p:cNvPr id="136" name="Image"/>
            <p:cNvGrpSpPr/>
            <p:nvPr/>
          </p:nvGrpSpPr>
          <p:grpSpPr>
            <a:xfrm>
              <a:off x="-190500" y="-190500"/>
              <a:ext cx="24477717" cy="11499878"/>
              <a:chOff x="0" y="0"/>
              <a:chExt cx="24477716" cy="11499877"/>
            </a:xfrm>
          </p:grpSpPr>
          <p:pic>
            <p:nvPicPr>
              <p:cNvPr id="1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90500" y="190500"/>
                <a:ext cx="24096717" cy="1109347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34" name="Image" descr="Imag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4477717" cy="11499878"/>
              </a:xfrm>
              <a:prstGeom prst="rect">
                <a:avLst/>
              </a:prstGeom>
              <a:effectLst/>
            </p:spPr>
          </p:pic>
        </p:grpSp>
        <p:sp>
          <p:nvSpPr>
            <p:cNvPr id="137" name="Oval"/>
            <p:cNvSpPr/>
            <p:nvPr/>
          </p:nvSpPr>
          <p:spPr>
            <a:xfrm>
              <a:off x="17620074" y="281651"/>
              <a:ext cx="6597694" cy="3377110"/>
            </a:xfrm>
            <a:prstGeom prst="ellipse">
              <a:avLst/>
            </a:prstGeom>
            <a:noFill/>
            <a:ln w="127000" cap="flat">
              <a:solidFill>
                <a:srgbClr val="941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</p:grpSp>
      <p:sp>
        <p:nvSpPr>
          <p:cNvPr id="139" name="Business nee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needs </a:t>
            </a:r>
          </a:p>
        </p:txBody>
      </p:sp>
      <p:sp>
        <p:nvSpPr>
          <p:cNvPr id="140" name="Context (why we need i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Context (why we need it)</a:t>
            </a:r>
          </a:p>
          <a:p>
            <a:pPr>
              <a:buSzPct val="75000"/>
              <a:buChar char="•"/>
            </a:pPr>
            <a:r>
              <a:t>Discovery (Finding it)</a:t>
            </a:r>
          </a:p>
          <a:p>
            <a:pPr>
              <a:buSzPct val="75000"/>
              <a:buChar char="•"/>
            </a:pPr>
            <a:r>
              <a:t>Evidence of effectiveness</a:t>
            </a:r>
          </a:p>
          <a:p>
            <a:pPr>
              <a:buSzPct val="75000"/>
              <a:buChar char="•"/>
            </a:pPr>
            <a:r>
              <a:t>Reproducibility</a:t>
            </a:r>
          </a:p>
          <a:p>
            <a:pPr>
              <a:buSzPct val="75000"/>
              <a:buChar char="•"/>
            </a:pPr>
            <a:r>
              <a:t>Manufacturability</a:t>
            </a:r>
          </a:p>
          <a:p>
            <a:pPr>
              <a:buSzPct val="75000"/>
              <a:buChar char="•"/>
            </a:pPr>
            <a:r>
              <a:t>Quality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8319" y="1831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7984 -0.357246" origin="layout" pathEditMode="relative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28" name="Data we voluntarily give, maybe inadvertent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maybe inadvertently</a:t>
            </a:r>
          </a:p>
          <a:p>
            <a:pPr lvl="2">
              <a:buBlip>
                <a:blip r:embed="rId2"/>
              </a:buBlip>
            </a:pPr>
            <a:r>
              <a:t>Sensors we wear and carry</a:t>
            </a:r>
          </a:p>
          <a:p>
            <a:pPr lvl="2">
              <a:buBlip>
                <a:blip r:embed="rId2"/>
              </a:buBlip>
            </a:pPr>
            <a:r>
              <a:t>Movement through GPS (Google Maps, anyone</a:t>
            </a:r>
          </a:p>
          <a:p>
            <a:pPr lvl="2">
              <a:buBlip>
                <a:blip r:embed="rId2"/>
              </a:buBlip>
            </a:pPr>
            <a:r>
              <a:t>Electronic communication</a:t>
            </a:r>
          </a:p>
          <a:p>
            <a:pPr lvl="2">
              <a:buBlip>
                <a:blip r:embed="rId2"/>
              </a:buBlip>
            </a:pPr>
            <a:r>
              <a:t>Economic activity</a:t>
            </a:r>
          </a:p>
        </p:txBody>
      </p:sp>
      <p:pic>
        <p:nvPicPr>
          <p:cNvPr id="329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Where’s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Where’s the data</a:t>
            </a:r>
          </a:p>
        </p:txBody>
      </p:sp>
      <p:sp>
        <p:nvSpPr>
          <p:cNvPr id="332" name="Data we voluntarily give, by cho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Data we voluntarily give, by choice</a:t>
            </a:r>
          </a:p>
          <a:p>
            <a:pPr lvl="2">
              <a:buBlip>
                <a:blip r:embed="rId2"/>
              </a:buBlip>
            </a:pPr>
            <a:r>
              <a:t>Medical and health data</a:t>
            </a:r>
          </a:p>
          <a:p>
            <a:pPr lvl="2">
              <a:buBlip>
                <a:blip r:embed="rId2"/>
              </a:buBlip>
            </a:pPr>
            <a:r>
              <a:t>Surveys</a:t>
            </a:r>
          </a:p>
        </p:txBody>
      </p:sp>
      <p:pic>
        <p:nvPicPr>
          <p:cNvPr id="33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All told, 2 Zb* per ye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All told, 2 Zb* per year</a:t>
            </a:r>
          </a:p>
        </p:txBody>
      </p:sp>
      <p:pic>
        <p:nvPicPr>
          <p:cNvPr id="33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*A Zb is 1021 bytes"/>
          <p:cNvSpPr txBox="1"/>
          <p:nvPr/>
        </p:nvSpPr>
        <p:spPr>
          <a:xfrm>
            <a:off x="1419508" y="12206257"/>
            <a:ext cx="6391115" cy="99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73B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*A Zb is 10</a:t>
            </a:r>
            <a:r>
              <a:rPr baseline="31999"/>
              <a:t>21</a:t>
            </a:r>
            <a:r>
              <a:t> bytes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8519" y="1356255"/>
            <a:ext cx="11371802" cy="2481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65537" y="5326412"/>
            <a:ext cx="10215766" cy="306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4075" y="6849771"/>
            <a:ext cx="10416803" cy="346637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ebruary 16, 2019"/>
          <p:cNvSpPr txBox="1"/>
          <p:nvPr/>
        </p:nvSpPr>
        <p:spPr>
          <a:xfrm>
            <a:off x="9036710" y="11769809"/>
            <a:ext cx="6310580" cy="994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February 16, 2019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109" y="2014004"/>
            <a:ext cx="12320427" cy="11044458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Pharma report:…"/>
          <p:cNvSpPr txBox="1"/>
          <p:nvPr/>
        </p:nvSpPr>
        <p:spPr>
          <a:xfrm>
            <a:off x="13921556" y="1998370"/>
            <a:ext cx="9295022" cy="7076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Pharma report: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89% of research findings</a:t>
            </a:r>
            <a:br/>
            <a:r>
              <a:t>are </a:t>
            </a:r>
            <a:r>
              <a:rPr u="sng"/>
              <a:t>not</a:t>
            </a:r>
            <a:r>
              <a:t> reproducible</a:t>
            </a: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6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This has huge implications </a:t>
            </a:r>
            <a:br/>
            <a:r>
              <a:t>for biotech and pharma </a:t>
            </a:r>
            <a:br/>
            <a:r>
              <a:t>development, right?!!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722" y="173690"/>
            <a:ext cx="10496700" cy="830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25.png" descr="image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3888" y="4473128"/>
            <a:ext cx="7949995" cy="830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ssues with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 with Big Data</a:t>
            </a:r>
          </a:p>
        </p:txBody>
      </p:sp>
      <p:sp>
        <p:nvSpPr>
          <p:cNvPr id="354" name="Variability  — Inconsistencies in the data…"/>
          <p:cNvSpPr txBox="1"/>
          <p:nvPr>
            <p:ph type="body" sz="half" idx="1"/>
          </p:nvPr>
        </p:nvSpPr>
        <p:spPr>
          <a:xfrm>
            <a:off x="1473200" y="3898900"/>
            <a:ext cx="21437600" cy="4317609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Variability  — Inconsistencies in the data</a:t>
            </a:r>
          </a:p>
          <a:p>
            <a:pPr>
              <a:buBlip>
                <a:blip r:embed="rId2"/>
              </a:buBlip>
            </a:pPr>
            <a:r>
              <a:t>Veracity — Poor data quality</a:t>
            </a:r>
          </a:p>
          <a:p>
            <a:pPr>
              <a:buBlip>
                <a:blip r:embed="rId2"/>
              </a:buBlip>
            </a:pPr>
            <a:r>
              <a:t>Complexity — Data management challenges</a:t>
            </a:r>
          </a:p>
        </p:txBody>
      </p:sp>
      <p:pic>
        <p:nvPicPr>
          <p:cNvPr id="355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hese are really the more pressing challenges"/>
          <p:cNvSpPr txBox="1"/>
          <p:nvPr/>
        </p:nvSpPr>
        <p:spPr>
          <a:xfrm>
            <a:off x="1715392" y="8887373"/>
            <a:ext cx="20953215" cy="123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These are really the more pressing challenges</a:t>
            </a:r>
          </a:p>
        </p:txBody>
      </p:sp>
      <p:sp>
        <p:nvSpPr>
          <p:cNvPr id="357" name="This is behind most of the problems!"/>
          <p:cNvSpPr txBox="1"/>
          <p:nvPr/>
        </p:nvSpPr>
        <p:spPr>
          <a:xfrm>
            <a:off x="1715392" y="10794999"/>
            <a:ext cx="16434297" cy="123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8000">
                <a:solidFill>
                  <a:srgbClr val="CCAF0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r>
              <a:t>This is behind most of the problems!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ata is NOT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NOT information</a:t>
            </a:r>
          </a:p>
        </p:txBody>
      </p:sp>
      <p:sp>
        <p:nvSpPr>
          <p:cNvPr id="360" name="Data is just that,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Data is just that, data</a:t>
            </a:r>
          </a:p>
          <a:p>
            <a:pPr>
              <a:buBlip>
                <a:blip r:embed="rId2"/>
              </a:buBlip>
            </a:pPr>
            <a:r>
              <a:t>It only contributes to information when given a context (your question)</a:t>
            </a:r>
          </a:p>
          <a:p>
            <a:pPr>
              <a:buBlip>
                <a:blip r:embed="rId2"/>
              </a:buBlip>
            </a:pPr>
            <a:r>
              <a:t>In that context, the data-derived information can be translated into action</a:t>
            </a:r>
          </a:p>
          <a:p>
            <a:pPr lvl="1">
              <a:buBlip>
                <a:blip r:embed="rId2"/>
              </a:buBlip>
            </a:pPr>
            <a:r>
              <a:t>Products</a:t>
            </a:r>
          </a:p>
          <a:p>
            <a:pPr lvl="1">
              <a:buBlip>
                <a:blip r:embed="rId2"/>
              </a:buBlip>
            </a:pPr>
            <a:r>
              <a:t>Services</a:t>
            </a:r>
          </a:p>
        </p:txBody>
      </p:sp>
      <p:pic>
        <p:nvPicPr>
          <p:cNvPr id="361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he question drives the learning  Not the other way around"/>
          <p:cNvSpPr txBox="1"/>
          <p:nvPr>
            <p:ph type="title"/>
          </p:nvPr>
        </p:nvSpPr>
        <p:spPr>
          <a:xfrm>
            <a:off x="1473200" y="5143500"/>
            <a:ext cx="21437600" cy="4771623"/>
          </a:xfrm>
          <a:prstGeom prst="rect">
            <a:avLst/>
          </a:prstGeom>
        </p:spPr>
        <p:txBody>
          <a:bodyPr/>
          <a:lstStyle/>
          <a:p>
            <a:pPr algn="ctr"/>
            <a:r>
              <a:t>The question drives the learning</a:t>
            </a:r>
            <a:br/>
            <a:br/>
            <a:r>
              <a:t>Not the other way around</a:t>
            </a:r>
          </a:p>
        </p:txBody>
      </p:sp>
      <p:pic>
        <p:nvPicPr>
          <p:cNvPr id="36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My personal exper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personal experience</a:t>
            </a:r>
          </a:p>
        </p:txBody>
      </p:sp>
      <p:sp>
        <p:nvSpPr>
          <p:cNvPr id="367" name="You’ve got data…"/>
          <p:cNvSpPr txBox="1"/>
          <p:nvPr>
            <p:ph type="body" idx="1"/>
          </p:nvPr>
        </p:nvSpPr>
        <p:spPr>
          <a:xfrm>
            <a:off x="1473200" y="3905250"/>
            <a:ext cx="21437600" cy="6469337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You’ve got data</a:t>
            </a:r>
          </a:p>
          <a:p>
            <a:pPr>
              <a:buBlip>
                <a:blip r:embed="rId2"/>
              </a:buBlip>
            </a:pPr>
            <a:r>
              <a:t>I need data </a:t>
            </a:r>
            <a:r>
              <a:rPr u="sng"/>
              <a:t>and a question</a:t>
            </a:r>
          </a:p>
          <a:p>
            <a:pPr>
              <a:buBlip>
                <a:blip r:embed="rId2"/>
              </a:buBlip>
            </a:pPr>
            <a:r>
              <a:t>80% of my time will be to help you figure out the question</a:t>
            </a:r>
          </a:p>
          <a:p>
            <a:pPr>
              <a:buBlip>
                <a:blip r:embed="rId2"/>
              </a:buBlip>
            </a:pPr>
            <a:r>
              <a:t>80% of the remaining time will be spent getting your data into a usable state for your question</a:t>
            </a:r>
          </a:p>
        </p:txBody>
      </p:sp>
      <p:grpSp>
        <p:nvGrpSpPr>
          <p:cNvPr id="370" name="Group"/>
          <p:cNvGrpSpPr/>
          <p:nvPr/>
        </p:nvGrpSpPr>
        <p:grpSpPr>
          <a:xfrm>
            <a:off x="10618630" y="9816117"/>
            <a:ext cx="7467601" cy="3394472"/>
            <a:chOff x="0" y="0"/>
            <a:chExt cx="7467600" cy="3394471"/>
          </a:xfrm>
        </p:grpSpPr>
        <p:sp>
          <p:nvSpPr>
            <p:cNvPr id="368" name="Need to find the right Big Data for your question…"/>
            <p:cNvSpPr txBox="1"/>
            <p:nvPr/>
          </p:nvSpPr>
          <p:spPr>
            <a:xfrm>
              <a:off x="0" y="0"/>
              <a:ext cx="7467600" cy="339447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find</a:t>
              </a:r>
              <a:r>
                <a:t> the right Big Data for your question</a:t>
              </a: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</a:p>
            <a:p>
              <a:pPr defTabSz="701675">
                <a:defRPr sz="4250">
                  <a:effectLst>
                    <a:outerShdw sx="100000" sy="100000" kx="0" ky="0" algn="b" rotWithShape="0" blurRad="43180" dist="32385" dir="5400000">
                      <a:srgbClr val="000000"/>
                    </a:outerShdw>
                  </a:effectLst>
                </a:defRPr>
              </a:pPr>
              <a:r>
                <a:t>Need to </a:t>
              </a:r>
              <a:r>
                <a:rPr u="sng"/>
                <a:t>see</a:t>
              </a:r>
              <a:r>
                <a:t> if your question is answerable given available data</a:t>
              </a:r>
            </a:p>
          </p:txBody>
        </p:sp>
        <p:sp>
          <p:nvSpPr>
            <p:cNvPr id="369" name="Shape"/>
            <p:cNvSpPr/>
            <p:nvPr/>
          </p:nvSpPr>
          <p:spPr>
            <a:xfrm>
              <a:off x="3491484" y="1245681"/>
              <a:ext cx="484633" cy="903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796"/>
                  </a:moveTo>
                  <a:lnTo>
                    <a:pt x="10800" y="0"/>
                  </a:lnTo>
                  <a:lnTo>
                    <a:pt x="21600" y="5796"/>
                  </a:lnTo>
                  <a:lnTo>
                    <a:pt x="16200" y="5796"/>
                  </a:lnTo>
                  <a:lnTo>
                    <a:pt x="16200" y="15804"/>
                  </a:lnTo>
                  <a:lnTo>
                    <a:pt x="21600" y="15804"/>
                  </a:lnTo>
                  <a:lnTo>
                    <a:pt x="10800" y="21600"/>
                  </a:lnTo>
                  <a:lnTo>
                    <a:pt x="0" y="15804"/>
                  </a:lnTo>
                  <a:lnTo>
                    <a:pt x="5400" y="15804"/>
                  </a:lnTo>
                  <a:lnTo>
                    <a:pt x="5400" y="5796"/>
                  </a:lnTo>
                  <a:close/>
                </a:path>
              </a:pathLst>
            </a:custGeom>
            <a:solidFill>
              <a:srgbClr val="D4D2D0"/>
            </a:solidFill>
            <a:ln w="9525" cap="flat">
              <a:solidFill>
                <a:srgbClr val="239A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effectLst/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ontext (why we need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 (why we need it)</a:t>
            </a:r>
          </a:p>
        </p:txBody>
      </p:sp>
      <p:sp>
        <p:nvSpPr>
          <p:cNvPr id="143" name="Market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Market research</a:t>
            </a:r>
          </a:p>
          <a:p>
            <a:pPr>
              <a:buBlip>
                <a:blip r:embed="rId2"/>
              </a:buBlip>
            </a:pPr>
            <a:r>
              <a:t>Competition research</a:t>
            </a:r>
          </a:p>
          <a:p>
            <a:pPr>
              <a:buBlip>
                <a:blip r:embed="rId2"/>
              </a:buBlip>
            </a:pPr>
            <a:r>
              <a:t>Focus groups</a:t>
            </a:r>
          </a:p>
          <a:p>
            <a:pPr>
              <a:buBlip>
                <a:blip r:embed="rId2"/>
              </a:buBlip>
            </a:pPr>
            <a:r>
              <a:t>Gaps in the market</a:t>
            </a:r>
          </a:p>
          <a:p>
            <a:pPr>
              <a:buBlip>
                <a:blip r:embed="rId2"/>
              </a:buBlip>
            </a:pPr>
            <a:r>
              <a:t>Market potential</a:t>
            </a:r>
          </a:p>
        </p:txBody>
      </p:sp>
      <p:grpSp>
        <p:nvGrpSpPr>
          <p:cNvPr id="146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47" name="SWOT.png" descr="SW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1106" y="3628562"/>
            <a:ext cx="5601430" cy="4319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AdobeStock_60834428-768x512.jpeg" descr="AdobeStock_60834428-768x51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36555" y="5597171"/>
            <a:ext cx="5601430" cy="373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05887" y="8436667"/>
            <a:ext cx="6766280" cy="4489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  <p:bldP build="whole" bldLvl="1" animBg="1" rev="0" advAuto="0" spid="148" grpId="2"/>
      <p:bldP build="whole" bldLvl="1" animBg="1" rev="0" advAuto="0" spid="149" grpId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73" name="Our learning is only as good as the training data that is us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Our learning is only as good as the training data that is used</a:t>
            </a:r>
          </a:p>
          <a:p>
            <a:pPr>
              <a:buBlip>
                <a:blip r:embed="rId2"/>
              </a:buBlip>
            </a:pPr>
            <a:r>
              <a:t>Training data is often biased</a:t>
            </a:r>
          </a:p>
          <a:p>
            <a:pPr lvl="1">
              <a:buBlip>
                <a:blip r:embed="rId2"/>
              </a:buBlip>
            </a:pPr>
            <a:r>
              <a:t>Funding biases</a:t>
            </a:r>
          </a:p>
          <a:p>
            <a:pPr lvl="1">
              <a:buBlip>
                <a:blip r:embed="rId2"/>
              </a:buBlip>
            </a:pPr>
            <a:r>
              <a:t>Historical biases</a:t>
            </a:r>
          </a:p>
          <a:p>
            <a:pPr lvl="1">
              <a:buBlip>
                <a:blip r:embed="rId2"/>
              </a:buBlip>
            </a:pPr>
            <a:r>
              <a:t>Incompatibilities</a:t>
            </a:r>
          </a:p>
        </p:txBody>
      </p:sp>
      <p:pic>
        <p:nvPicPr>
          <p:cNvPr id="37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77" name="Genomic and pathway databases ingest the scientific litera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Genomic and pathway databases ingest the scientific literature</a:t>
            </a:r>
          </a:p>
          <a:p>
            <a:pPr>
              <a:buBlip>
                <a:blip r:embed="rId2"/>
              </a:buBlip>
            </a:pPr>
            <a:r>
              <a:t>The relative volume of literature in various fields is driven by funding</a:t>
            </a:r>
          </a:p>
          <a:p>
            <a:pPr lvl="1">
              <a:buBlip>
                <a:blip r:embed="rId2"/>
              </a:buBlip>
            </a:pPr>
            <a:r>
              <a:t>Databases are biased to cancer, heart disease and diabetes</a:t>
            </a:r>
          </a:p>
          <a:p>
            <a:pPr lvl="1">
              <a:buBlip>
                <a:blip r:embed="rId2"/>
              </a:buBlip>
            </a:pPr>
            <a:r>
              <a:t>Good luck if you have a rarer disease to treat</a:t>
            </a:r>
          </a:p>
        </p:txBody>
      </p:sp>
      <p:pic>
        <p:nvPicPr>
          <p:cNvPr id="37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81" name="Historically, minorities had lower chances of getting loans, mortgages, etc.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Historically, minorities had lower chances of getting loans, mortgages, etc.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is reflected in the historical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This data is used to train ML models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Now the historical racial bias is codified, since the models will make </a:t>
            </a:r>
            <a:br/>
            <a:r>
              <a:t>predictions based on patterns it saw in the training data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Similar issue with clinical trials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Most studies were done on middle aged white men</a:t>
            </a:r>
          </a:p>
          <a:p>
            <a:pPr lvl="1" marL="105410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Do these data apply to women, children, other ethnicities?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Huge issue recognized in data ethics</a:t>
            </a:r>
          </a:p>
        </p:txBody>
      </p:sp>
      <p:pic>
        <p:nvPicPr>
          <p:cNvPr id="38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iases and 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Biases and ethics</a:t>
            </a:r>
          </a:p>
        </p:txBody>
      </p:sp>
      <p:sp>
        <p:nvSpPr>
          <p:cNvPr id="385" name="aka, we like shiny new things…"/>
          <p:cNvSpPr txBox="1"/>
          <p:nvPr>
            <p:ph type="body" idx="1"/>
          </p:nvPr>
        </p:nvSpPr>
        <p:spPr>
          <a:xfrm>
            <a:off x="1473200" y="3126167"/>
            <a:ext cx="21437600" cy="970681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aka, we like shiny new things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Historical bioinformatic data incompatible with currently produced data</a:t>
            </a:r>
          </a:p>
          <a:p>
            <a:pPr>
              <a:buBlip>
                <a:blip r:embed="rId2"/>
              </a:buBlip>
            </a:pPr>
            <a:r>
              <a:t>We have lost the opportunity to use this large corpus of data</a:t>
            </a:r>
          </a:p>
          <a:p>
            <a:pPr lvl="1">
              <a:buBlip>
                <a:blip r:embed="rId2"/>
              </a:buBlip>
            </a:pPr>
            <a:r>
              <a:t>Billions of dollars in international funding</a:t>
            </a:r>
          </a:p>
          <a:p>
            <a:pPr>
              <a:buBlip>
                <a:blip r:embed="rId2"/>
              </a:buBlip>
            </a:pPr>
            <a:r>
              <a:t>We can’t tell how these data relate to current findings easily</a:t>
            </a:r>
          </a:p>
        </p:txBody>
      </p:sp>
      <p:pic>
        <p:nvPicPr>
          <p:cNvPr id="386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389" name="Make sure the data you’re leveraging for your business and your career is of the highest qua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the data you’re leveraging for your business and your career is of the highest quality</a:t>
            </a:r>
          </a:p>
          <a:p>
            <a:pPr lvl="1">
              <a:buBlip>
                <a:blip r:embed="rId2"/>
              </a:buBlip>
            </a:pPr>
            <a:r>
              <a:t>Provenance</a:t>
            </a:r>
          </a:p>
          <a:p>
            <a:pPr lvl="1">
              <a:buBlip>
                <a:blip r:embed="rId2"/>
              </a:buBlip>
            </a:pPr>
            <a:r>
              <a:t>How it was collected</a:t>
            </a:r>
          </a:p>
          <a:p>
            <a:pPr lvl="1">
              <a:buBlip>
                <a:blip r:embed="rId2"/>
              </a:buBlip>
            </a:pPr>
            <a:r>
              <a:t>How it is stored</a:t>
            </a:r>
          </a:p>
        </p:txBody>
      </p:sp>
      <p:pic>
        <p:nvPicPr>
          <p:cNvPr id="39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pic>
        <p:nvPicPr>
          <p:cNvPr id="393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1.png" descr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791" y="3629442"/>
            <a:ext cx="10643903" cy="953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arbage in, garbage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Garbage in, garbage out</a:t>
            </a:r>
          </a:p>
        </p:txBody>
      </p:sp>
      <p:sp>
        <p:nvSpPr>
          <p:cNvPr id="397" name="Make sure you use the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Make sure you use the data</a:t>
            </a:r>
          </a:p>
          <a:p>
            <a:pPr lvl="1">
              <a:buBlip>
                <a:blip r:embed="rId2"/>
              </a:buBlip>
            </a:pPr>
            <a:r>
              <a:t>Appropriately</a:t>
            </a:r>
          </a:p>
          <a:p>
            <a:pPr lvl="1">
              <a:buBlip>
                <a:blip r:embed="rId2"/>
              </a:buBlip>
            </a:pPr>
            <a:r>
              <a:t>Ethically</a:t>
            </a:r>
          </a:p>
          <a:p>
            <a:pPr lvl="1">
              <a:buBlip>
                <a:blip r:embed="rId2"/>
              </a:buBlip>
            </a:pPr>
            <a:r>
              <a:t>Really think through and understand your data, your question, and how they relate</a:t>
            </a:r>
          </a:p>
          <a:p>
            <a:pPr lvl="1">
              <a:buBlip>
                <a:blip r:embed="rId2"/>
              </a:buBlip>
            </a:pPr>
            <a:r>
              <a:t>Don’t just dump things into AI just because it’s the cool thing</a:t>
            </a:r>
          </a:p>
        </p:txBody>
      </p:sp>
      <p:pic>
        <p:nvPicPr>
          <p:cNvPr id="398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401" name="Big Data can mean Big Noi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Big Data can mean Big Noise</a:t>
            </a:r>
          </a:p>
          <a:p>
            <a:pPr lvl="1">
              <a:buBlip>
                <a:blip r:embed="rId2"/>
              </a:buBlip>
            </a:pPr>
            <a:r>
              <a:t>No signal to be had</a:t>
            </a:r>
          </a:p>
          <a:p>
            <a:pPr lvl="1">
              <a:buBlip>
                <a:blip r:embed="rId2"/>
              </a:buBlip>
            </a:pPr>
            <a:r>
              <a:t>ML will give spurious, irreproducible answers</a:t>
            </a:r>
          </a:p>
          <a:p>
            <a:pPr lvl="1">
              <a:buBlip>
                <a:blip r:embed="rId2"/>
              </a:buBlip>
            </a:pPr>
            <a:r>
              <a:t>Dietary studies are notorious for this, as are psych studies</a:t>
            </a:r>
          </a:p>
        </p:txBody>
      </p:sp>
      <p:pic>
        <p:nvPicPr>
          <p:cNvPr id="402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Big Data + ML/AI ≠ Sorceror’s 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+ ML/AI ≠ Sorceror’s Stone</a:t>
            </a:r>
          </a:p>
        </p:txBody>
      </p:sp>
      <p:sp>
        <p:nvSpPr>
          <p:cNvPr id="405" name="Finding and assessing rare events is VERY H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Finding and assessing rare events is VERY HARD</a:t>
            </a:r>
          </a:p>
          <a:p>
            <a:pPr>
              <a:buBlip>
                <a:blip r:embed="rId2"/>
              </a:buBlip>
            </a:pPr>
            <a:r>
              <a:t>Suppose an event occurs in 1 out of 10,000 people</a:t>
            </a:r>
          </a:p>
          <a:p>
            <a:pPr>
              <a:buBlip>
                <a:blip r:embed="rId2"/>
              </a:buBlip>
            </a:pPr>
            <a:r>
              <a:t>You fit a ML model to this huge database (think Medicare)</a:t>
            </a:r>
          </a:p>
          <a:p>
            <a:pPr>
              <a:buBlip>
                <a:blip r:embed="rId2"/>
              </a:buBlip>
            </a:pPr>
            <a:r>
              <a:t>I use the amazing “Ostrich Method”: Just say no</a:t>
            </a:r>
          </a:p>
          <a:p>
            <a:pPr lvl="1">
              <a:buBlip>
                <a:blip r:embed="rId2"/>
              </a:buBlip>
            </a:pPr>
            <a:r>
              <a:t>I’ll have an accuracy of 99.99% in this scenario</a:t>
            </a:r>
          </a:p>
          <a:p>
            <a:pPr lvl="1">
              <a:buBlip>
                <a:blip r:embed="rId2"/>
              </a:buBlip>
            </a:pPr>
            <a:r>
              <a:t>Beat that, you fake intelligence.</a:t>
            </a:r>
          </a:p>
        </p:txBody>
      </p:sp>
      <p:pic>
        <p:nvPicPr>
          <p:cNvPr id="406" name="depositphotos_123261842-stock-photo-machine-learning-word-cloud.jpg" descr="depositphotos_123261842-stock-photo-machine-learning-word-clou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156211"/>
            <a:ext cx="4445000" cy="296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09" name="Storage costs are a huge iss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Storage costs are a huge issue</a:t>
            </a:r>
          </a:p>
          <a:p>
            <a:pPr>
              <a:buBlip>
                <a:blip r:embed="rId2"/>
              </a:buBlip>
            </a:pPr>
            <a:r>
              <a:t>Analytic methods need progress</a:t>
            </a:r>
          </a:p>
          <a:p>
            <a:pPr lvl="1">
              <a:buBlip>
                <a:blip r:embed="rId2"/>
              </a:buBlip>
            </a:pPr>
            <a:r>
              <a:t>Still leveraging methods from 20 or more years ago</a:t>
            </a:r>
          </a:p>
          <a:p>
            <a:pPr lvl="1">
              <a:buBlip>
                <a:blip r:embed="rId2"/>
              </a:buBlip>
            </a:pPr>
            <a:r>
              <a:t>A fast moving area</a:t>
            </a:r>
          </a:p>
        </p:txBody>
      </p:sp>
      <p:pic>
        <p:nvPicPr>
          <p:cNvPr id="41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iscovery (finding 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Discovery (finding it)</a:t>
            </a:r>
          </a:p>
        </p:txBody>
      </p:sp>
      <p:sp>
        <p:nvSpPr>
          <p:cNvPr id="152" name="Identifying potenti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Identifying potential </a:t>
            </a:r>
          </a:p>
          <a:p>
            <a:pPr lvl="1">
              <a:buBlip>
                <a:blip r:embed="rId2"/>
              </a:buBlip>
            </a:pPr>
            <a:r>
              <a:t>Searching the literature</a:t>
            </a:r>
          </a:p>
          <a:p>
            <a:pPr lvl="1">
              <a:buBlip>
                <a:blip r:embed="rId2"/>
              </a:buBlip>
            </a:pPr>
            <a:r>
              <a:t>Searching databases</a:t>
            </a:r>
          </a:p>
          <a:p>
            <a:pPr lvl="1">
              <a:buBlip>
                <a:blip r:embed="rId2"/>
              </a:buBlip>
            </a:pPr>
            <a:r>
              <a:t>Analyzing relationships</a:t>
            </a:r>
          </a:p>
          <a:p>
            <a:pPr lvl="1">
              <a:buBlip>
                <a:blip r:embed="rId2"/>
              </a:buBlip>
            </a:pPr>
            <a:r>
              <a:t>Culling candidates</a:t>
            </a:r>
          </a:p>
        </p:txBody>
      </p:sp>
      <p:grpSp>
        <p:nvGrpSpPr>
          <p:cNvPr id="155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5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56" name="nhs-literature-search1--tojpeg_1434456912134_x2.jpg" descr="nhs-literature-search1--tojpeg_1434456912134_x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77564" y="3613396"/>
            <a:ext cx="5975956" cy="255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networkanalysis.jpg" descr="networkanalysi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94242" y="6762289"/>
            <a:ext cx="4813301" cy="394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ample-manhattan-plot.png" descr="Sample-manhattan-plo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89773" y="9498486"/>
            <a:ext cx="7480594" cy="37402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9" name="database.jpg" descr="database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669352" y="4654779"/>
            <a:ext cx="5377234" cy="358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header_image-1533884806.jpg" descr="header_image-1533884806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472917" y="4504027"/>
            <a:ext cx="10239255" cy="42623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1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887892" y="7271049"/>
            <a:ext cx="8144491" cy="54041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3"/>
      <p:bldP build="whole" bldLvl="1" animBg="1" rev="0" advAuto="0" spid="156" grpId="1"/>
      <p:bldP build="whole" bldLvl="1" animBg="1" rev="0" advAuto="0" spid="159" grpId="2"/>
      <p:bldP build="whole" bldLvl="1" animBg="1" rev="0" advAuto="0" spid="158" grpId="4"/>
      <p:bldP build="whole" bldLvl="1" animBg="1" rev="0" advAuto="0" spid="160" grpId="5"/>
      <p:bldP build="whole" bldLvl="1" animBg="1" rev="0" advAuto="0" spid="161" grpId="6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he crystal b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crystal ball</a:t>
            </a:r>
          </a:p>
        </p:txBody>
      </p:sp>
      <p:sp>
        <p:nvSpPr>
          <p:cNvPr id="413" name="Lots of unusable data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Lots of unusable data</a:t>
            </a:r>
          </a:p>
          <a:p>
            <a:pPr lvl="1">
              <a:buBlip>
                <a:blip r:embed="rId2"/>
              </a:buBlip>
            </a:pPr>
            <a:r>
              <a:t>Lack of compatibility</a:t>
            </a:r>
          </a:p>
          <a:p>
            <a:pPr lvl="1">
              <a:buBlip>
                <a:blip r:embed="rId2"/>
              </a:buBlip>
            </a:pPr>
            <a:r>
              <a:t>Lack of documentation</a:t>
            </a:r>
          </a:p>
          <a:p>
            <a:pPr>
              <a:buBlip>
                <a:blip r:embed="rId2"/>
              </a:buBlip>
            </a:pPr>
            <a:r>
              <a:t>More efficiency and focus needed</a:t>
            </a:r>
          </a:p>
          <a:p>
            <a:pPr lvl="1">
              <a:buBlip>
                <a:blip r:embed="rId2"/>
              </a:buBlip>
            </a:pPr>
            <a:r>
              <a:t>Data generation</a:t>
            </a:r>
          </a:p>
          <a:p>
            <a:pPr lvl="1">
              <a:buBlip>
                <a:blip r:embed="rId2"/>
              </a:buBlip>
            </a:pPr>
            <a:r>
              <a:t>Data analysis</a:t>
            </a:r>
          </a:p>
          <a:p>
            <a:pPr lvl="1">
              <a:buBlip>
                <a:blip r:embed="rId2"/>
              </a:buBlip>
            </a:pPr>
            <a:r>
              <a:t>Data products</a:t>
            </a:r>
          </a:p>
        </p:txBody>
      </p:sp>
      <p:pic>
        <p:nvPicPr>
          <p:cNvPr id="414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Line"/>
          <p:cNvSpPr/>
          <p:nvPr/>
        </p:nvSpPr>
        <p:spPr>
          <a:xfrm>
            <a:off x="8007956" y="10042983"/>
            <a:ext cx="1648392" cy="310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37"/>
                  <a:pt x="10800" y="306"/>
                </a:cubicBezTo>
                <a:lnTo>
                  <a:pt x="10800" y="10494"/>
                </a:lnTo>
                <a:cubicBezTo>
                  <a:pt x="10800" y="10663"/>
                  <a:pt x="15635" y="10800"/>
                  <a:pt x="21600" y="10800"/>
                </a:cubicBezTo>
                <a:cubicBezTo>
                  <a:pt x="15635" y="10800"/>
                  <a:pt x="10800" y="10937"/>
                  <a:pt x="10800" y="11106"/>
                </a:cubicBezTo>
                <a:lnTo>
                  <a:pt x="10800" y="21294"/>
                </a:lnTo>
                <a:cubicBezTo>
                  <a:pt x="10800" y="21463"/>
                  <a:pt x="5965" y="21600"/>
                  <a:pt x="0" y="21600"/>
                </a:cubicBezTo>
              </a:path>
            </a:pathLst>
          </a:custGeom>
          <a:ln w="19050">
            <a:solidFill>
              <a:srgbClr val="6EA0B0"/>
            </a:solidFill>
          </a:ln>
        </p:spPr>
        <p:txBody>
          <a:bodyPr lIns="45719" rIns="45719" anchor="ctr"/>
          <a:lstStyle/>
          <a:p>
            <a:pPr defTabSz="914400">
              <a:defRPr sz="1800">
                <a:effectLst/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" name="Symbiosis"/>
          <p:cNvSpPr txBox="1"/>
          <p:nvPr/>
        </p:nvSpPr>
        <p:spPr>
          <a:xfrm>
            <a:off x="10132383" y="11113013"/>
            <a:ext cx="334650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Symbiosis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“Begin with the end in mind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“Begin with the end in mind”</a:t>
            </a:r>
          </a:p>
        </p:txBody>
      </p:sp>
      <p:sp>
        <p:nvSpPr>
          <p:cNvPr id="419" name="Find a problem that needs solving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Find a problem that needs solving</a:t>
            </a:r>
          </a:p>
          <a:p>
            <a:pPr>
              <a:buBlip>
                <a:blip r:embed="rId2"/>
              </a:buBlip>
            </a:pPr>
            <a:r>
              <a:t>Find the tools, data and methods that will help you figure it out</a:t>
            </a:r>
          </a:p>
          <a:p>
            <a:pPr>
              <a:buBlip>
                <a:blip r:embed="rId2"/>
              </a:buBlip>
            </a:pPr>
            <a:r>
              <a:t>Create a diverse team (in skills, talent and background)</a:t>
            </a:r>
          </a:p>
          <a:p>
            <a:pPr>
              <a:buBlip>
                <a:blip r:embed="rId2"/>
              </a:buBlip>
            </a:pPr>
            <a:r>
              <a:t>Work as a team to develop a product that solves it</a:t>
            </a:r>
          </a:p>
          <a:p>
            <a:pPr>
              <a:buBlip>
                <a:blip r:embed="rId2"/>
              </a:buBlip>
            </a:pPr>
            <a:r>
              <a:t>Use evidence-based best practices to convince the market that your’ve solved it</a:t>
            </a:r>
          </a:p>
        </p:txBody>
      </p:sp>
      <p:pic>
        <p:nvPicPr>
          <p:cNvPr id="420" name="Screen Shot 2016-11-23 at 11.35.30.png" descr="Screen Shot 2016-11-23 at 11.3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0" y="10795000"/>
            <a:ext cx="4445000" cy="242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ontact 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 info</a:t>
            </a:r>
          </a:p>
        </p:txBody>
      </p:sp>
      <p:sp>
        <p:nvSpPr>
          <p:cNvPr id="423" name="abhijit@zansors.com…"/>
          <p:cNvSpPr txBox="1"/>
          <p:nvPr>
            <p:ph type="body" idx="1"/>
          </p:nvPr>
        </p:nvSpPr>
        <p:spPr>
          <a:xfrm>
            <a:off x="1473200" y="3898900"/>
            <a:ext cx="21437600" cy="933629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abhijit@zansors.com</a:t>
            </a:r>
          </a:p>
          <a:p>
            <a:pPr>
              <a:buBlip>
                <a:blip r:embed="rId2"/>
              </a:buBlip>
            </a:pPr>
            <a:r>
              <a:t>@webbedfeet / @Zansors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https://webbedfeet.netlify.com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22937" y="3689350"/>
            <a:ext cx="4229101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vidence of effective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Evidence of effectiveness</a:t>
            </a:r>
          </a:p>
        </p:txBody>
      </p:sp>
      <p:sp>
        <p:nvSpPr>
          <p:cNvPr id="164" name="Laboratory experi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Laboratory experiments</a:t>
            </a:r>
          </a:p>
          <a:p>
            <a:pPr>
              <a:buBlip>
                <a:blip r:embed="rId2"/>
              </a:buBlip>
            </a:pPr>
            <a:r>
              <a:t>Field experiments</a:t>
            </a:r>
          </a:p>
          <a:p>
            <a:pPr>
              <a:buBlip>
                <a:blip r:embed="rId2"/>
              </a:buBlip>
            </a:pPr>
            <a:r>
              <a:t>Observational studies</a:t>
            </a:r>
          </a:p>
          <a:p>
            <a:pPr>
              <a:buBlip>
                <a:blip r:embed="rId2"/>
              </a:buBlip>
            </a:pPr>
            <a:r>
              <a:t>Randomized trials</a:t>
            </a:r>
          </a:p>
        </p:txBody>
      </p:sp>
      <p:grpSp>
        <p:nvGrpSpPr>
          <p:cNvPr id="167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pic>
        <p:nvPicPr>
          <p:cNvPr id="168" name="laboratory.jpg" descr="laborator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66578" y="3459256"/>
            <a:ext cx="4173403" cy="2782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eprosthetic-edit_wide-abb057b906b5eb98857f0054a3c284075c09faee-s800-c85.jpg" descr="eprosthetic-edit_wide-abb057b906b5eb98857f0054a3c284075c09faee-s800-c8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29162" y="4809923"/>
            <a:ext cx="5036508" cy="282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1476636_orig.jpg" descr="1476636_orig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14998" y="7941509"/>
            <a:ext cx="4813301" cy="3212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medical-trial.jpg" descr="medical-trial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76063" y="9090527"/>
            <a:ext cx="6083710" cy="3429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72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00814" y="5232236"/>
            <a:ext cx="8096745" cy="5372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3"/>
      <p:bldP build="whole" bldLvl="1" animBg="1" rev="0" advAuto="0" spid="171" grpId="4"/>
      <p:bldP build="whole" bldLvl="1" animBg="1" rev="0" advAuto="0" spid="168" grpId="1"/>
      <p:bldP build="whole" bldLvl="1" animBg="1" rev="0" advAuto="0" spid="172" grpId="5"/>
      <p:bldP build="whole" bldLvl="1" animBg="1" rev="0" advAuto="0" spid="16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anufacturability &amp; Qu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Manufacturability &amp; Quality</a:t>
            </a:r>
          </a:p>
        </p:txBody>
      </p:sp>
      <p:sp>
        <p:nvSpPr>
          <p:cNvPr id="175" name="Translation to a proc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Translation to a process</a:t>
            </a:r>
          </a:p>
          <a:p>
            <a:pPr>
              <a:buBlip>
                <a:blip r:embed="rId2"/>
              </a:buBlip>
            </a:pPr>
            <a:r>
              <a:t>Establishing standards</a:t>
            </a:r>
          </a:p>
          <a:p>
            <a:pPr>
              <a:buBlip>
                <a:blip r:embed="rId2"/>
              </a:buBlip>
            </a:pPr>
            <a:r>
              <a:t>Reproducibility</a:t>
            </a:r>
          </a:p>
          <a:p>
            <a:pPr>
              <a:buBlip>
                <a:blip r:embed="rId2"/>
              </a:buBlip>
            </a:pPr>
            <a:r>
              <a:t>Quality control / Six Sigma</a:t>
            </a:r>
          </a:p>
        </p:txBody>
      </p:sp>
      <p:grpSp>
        <p:nvGrpSpPr>
          <p:cNvPr id="178" name="Image"/>
          <p:cNvGrpSpPr/>
          <p:nvPr/>
        </p:nvGrpSpPr>
        <p:grpSpPr>
          <a:xfrm>
            <a:off x="18859500" y="774700"/>
            <a:ext cx="4813300" cy="2446912"/>
            <a:chOff x="0" y="0"/>
            <a:chExt cx="4813300" cy="2446911"/>
          </a:xfrm>
        </p:grpSpPr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4432300" cy="2040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13300" cy="2446912"/>
            </a:xfrm>
            <a:prstGeom prst="rect">
              <a:avLst/>
            </a:prstGeom>
            <a:effectLst/>
          </p:spPr>
        </p:pic>
      </p:grpSp>
      <p:grpSp>
        <p:nvGrpSpPr>
          <p:cNvPr id="181" name="Group"/>
          <p:cNvGrpSpPr/>
          <p:nvPr/>
        </p:nvGrpSpPr>
        <p:grpSpPr>
          <a:xfrm>
            <a:off x="11684719" y="7196321"/>
            <a:ext cx="3852534" cy="3722631"/>
            <a:chOff x="0" y="0"/>
            <a:chExt cx="3852532" cy="3722630"/>
          </a:xfrm>
        </p:grpSpPr>
        <p:sp>
          <p:nvSpPr>
            <p:cNvPr id="179" name="Rectangle"/>
            <p:cNvSpPr/>
            <p:nvPr/>
          </p:nvSpPr>
          <p:spPr>
            <a:xfrm>
              <a:off x="0" y="0"/>
              <a:ext cx="3852533" cy="372263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ACA6A4"/>
              </a:solidFill>
              <a:prstDash val="solid"/>
              <a:miter lim="400000"/>
            </a:ln>
            <a:effectLst>
              <a:outerShdw sx="100000" sy="100000" kx="0" ky="0" algn="b" rotWithShape="0" blurRad="25400" dist="38100" dir="2700000">
                <a:srgbClr val="000000">
                  <a:alpha val="6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pic>
          <p:nvPicPr>
            <p:cNvPr id="180" name="ISO-13485-Seal-300x300.png" descr="ISO-13485-Seal-300x30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2773" y="77005"/>
              <a:ext cx="3431782" cy="3431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2" name="tempo-automation.jpg" descr="tempo-automation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66367" y="3696483"/>
            <a:ext cx="5582340" cy="3663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Drug-Manufacturing-1.jpg" descr="Drug-Manufacturing-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70036" y="3211709"/>
            <a:ext cx="5043928" cy="3359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Quality-Control-Chart.png" descr="Quality-Control-Char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82537" y="9230951"/>
            <a:ext cx="6350001" cy="340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967237" y="4668226"/>
            <a:ext cx="8096745" cy="5372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4"/>
      <p:bldP build="whole" bldLvl="1" animBg="1" rev="0" advAuto="0" spid="185" grpId="5"/>
      <p:bldP build="whole" bldLvl="1" animBg="1" rev="0" advAuto="0" spid="183" grpId="1"/>
      <p:bldP build="whole" bldLvl="1" animBg="1" rev="0" advAuto="0" spid="181" grpId="3"/>
      <p:bldP build="whole" bldLvl="1" animBg="1" rev="0" advAuto="0" spid="18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preadsheet-data-management-425x282-2.jpg" descr="spreadsheet-data-management-425x282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723" y="1355166"/>
            <a:ext cx="16137771" cy="1070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